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73" r:id="rId12"/>
    <p:sldId id="271" r:id="rId13"/>
    <p:sldId id="272" r:id="rId14"/>
    <p:sldId id="274" r:id="rId15"/>
    <p:sldId id="270" r:id="rId16"/>
  </p:sldIdLst>
  <p:sldSz cx="9144000" cy="5143500" type="screen16x9"/>
  <p:notesSz cx="6858000" cy="9144000"/>
  <p:embeddedFontLst>
    <p:embeddedFont>
      <p:font typeface="Helvetica Neue" panose="020B0604020202020204" charset="0"/>
      <p:regular r:id="rId18"/>
      <p:bold r:id="rId19"/>
      <p:italic r:id="rId20"/>
      <p:boldItalic r:id="rId21"/>
    </p:embeddedFont>
    <p:embeddedFont>
      <p:font typeface="Lobster" panose="0000050000000000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568016-1637-410B-8094-454713E9C339}">
  <a:tblStyle styleId="{67568016-1637-410B-8094-454713E9C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863686-067D-4F07-A9EF-A94433801A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4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b9bf03b3f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4b9bf03b3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F3D892F6-11AE-0CC1-0AD9-A86333BE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4458c4d3_3_68:notes">
            <a:extLst>
              <a:ext uri="{FF2B5EF4-FFF2-40B4-BE49-F238E27FC236}">
                <a16:creationId xmlns:a16="http://schemas.microsoft.com/office/drawing/2014/main" id="{888C24B4-12C2-6AD4-8502-F8B40E57B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24458c4d3_3_68:notes">
            <a:extLst>
              <a:ext uri="{FF2B5EF4-FFF2-40B4-BE49-F238E27FC236}">
                <a16:creationId xmlns:a16="http://schemas.microsoft.com/office/drawing/2014/main" id="{30B2AB17-CB93-B013-E092-4FD179F74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271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4EA1D0D6-1E70-B213-03DB-E0421345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4458c4d3_3_68:notes">
            <a:extLst>
              <a:ext uri="{FF2B5EF4-FFF2-40B4-BE49-F238E27FC236}">
                <a16:creationId xmlns:a16="http://schemas.microsoft.com/office/drawing/2014/main" id="{74D790E3-5B91-355B-5D26-D8FDD1ADE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24458c4d3_3_68:notes">
            <a:extLst>
              <a:ext uri="{FF2B5EF4-FFF2-40B4-BE49-F238E27FC236}">
                <a16:creationId xmlns:a16="http://schemas.microsoft.com/office/drawing/2014/main" id="{36E97668-7DDE-B88D-A6BD-3AEDB17EBE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237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4160C036-4C76-5B6E-FC3F-B8039CAA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4458c4d3_3_68:notes">
            <a:extLst>
              <a:ext uri="{FF2B5EF4-FFF2-40B4-BE49-F238E27FC236}">
                <a16:creationId xmlns:a16="http://schemas.microsoft.com/office/drawing/2014/main" id="{770311B0-7B77-E162-B169-158D938CD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24458c4d3_3_68:notes">
            <a:extLst>
              <a:ext uri="{FF2B5EF4-FFF2-40B4-BE49-F238E27FC236}">
                <a16:creationId xmlns:a16="http://schemas.microsoft.com/office/drawing/2014/main" id="{E98B3563-637C-A62C-AE4C-6E5272D91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26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cb35d51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4cb35d51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b9bf03b3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4b9bf03b3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b9bf03b3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4b9bf03b3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b9bf03b3f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4b9bf03b3f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24458c4d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524458c4d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b9bf03b3f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4b9bf03b3f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b9bf03b3f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4b9bf03b3f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4458c4d3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24458c4d3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71F43B19-1FD6-DFF4-AE65-894A7B7B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4458c4d3_3_68:notes">
            <a:extLst>
              <a:ext uri="{FF2B5EF4-FFF2-40B4-BE49-F238E27FC236}">
                <a16:creationId xmlns:a16="http://schemas.microsoft.com/office/drawing/2014/main" id="{2C52F1AB-D22B-2F2D-FB96-81F7C02A2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24458c4d3_3_68:notes">
            <a:extLst>
              <a:ext uri="{FF2B5EF4-FFF2-40B4-BE49-F238E27FC236}">
                <a16:creationId xmlns:a16="http://schemas.microsoft.com/office/drawing/2014/main" id="{58B51517-0DD4-68DB-02B8-4E81FDFFE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27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BM Logo and 1 Logo - REDGREY">
  <p:cSld name="SBM Logo and 1 Logo - REDGRE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45143" y="964406"/>
            <a:ext cx="2150534" cy="130969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2455618" y="964406"/>
            <a:ext cx="4232763" cy="131445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3"/>
          </p:nvPr>
        </p:nvSpPr>
        <p:spPr>
          <a:xfrm>
            <a:off x="145143" y="2153330"/>
            <a:ext cx="2150534" cy="122464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4"/>
          </p:nvPr>
        </p:nvSpPr>
        <p:spPr>
          <a:xfrm>
            <a:off x="2467429" y="1488281"/>
            <a:ext cx="4209143" cy="102054"/>
          </a:xfrm>
          <a:prstGeom prst="rect">
            <a:avLst/>
          </a:prstGeom>
          <a:solidFill>
            <a:srgbClr val="EEDFDF"/>
          </a:solidFill>
          <a:ln>
            <a:noFill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5"/>
          </p:nvPr>
        </p:nvSpPr>
        <p:spPr>
          <a:xfrm>
            <a:off x="145143" y="1131094"/>
            <a:ext cx="2159000" cy="9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6"/>
          </p:nvPr>
        </p:nvSpPr>
        <p:spPr>
          <a:xfrm>
            <a:off x="145143" y="2316616"/>
            <a:ext cx="2159000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7"/>
          </p:nvPr>
        </p:nvSpPr>
        <p:spPr>
          <a:xfrm>
            <a:off x="2455618" y="1119187"/>
            <a:ext cx="4232763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8"/>
          </p:nvPr>
        </p:nvSpPr>
        <p:spPr>
          <a:xfrm>
            <a:off x="145143" y="3755571"/>
            <a:ext cx="2150534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9"/>
          </p:nvPr>
        </p:nvSpPr>
        <p:spPr>
          <a:xfrm>
            <a:off x="145143" y="3917156"/>
            <a:ext cx="2159000" cy="115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>
            <a:spLocks noGrp="1"/>
          </p:cNvSpPr>
          <p:nvPr>
            <p:ph type="chart" idx="13"/>
          </p:nvPr>
        </p:nvSpPr>
        <p:spPr>
          <a:xfrm>
            <a:off x="2467429" y="1631156"/>
            <a:ext cx="4209143" cy="1318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tbl" idx="14"/>
          </p:nvPr>
        </p:nvSpPr>
        <p:spPr>
          <a:xfrm>
            <a:off x="2454751" y="3143250"/>
            <a:ext cx="4234499" cy="7960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>
            <a:spLocks noGrp="1"/>
          </p:cNvSpPr>
          <p:nvPr>
            <p:ph type="chart" idx="15"/>
          </p:nvPr>
        </p:nvSpPr>
        <p:spPr>
          <a:xfrm>
            <a:off x="2455618" y="4153580"/>
            <a:ext cx="4232763" cy="9184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6"/>
          </p:nvPr>
        </p:nvSpPr>
        <p:spPr>
          <a:xfrm>
            <a:off x="6845300" y="964406"/>
            <a:ext cx="2150534" cy="130969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7"/>
          </p:nvPr>
        </p:nvSpPr>
        <p:spPr>
          <a:xfrm>
            <a:off x="6845300" y="2153330"/>
            <a:ext cx="2150534" cy="122464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8"/>
          </p:nvPr>
        </p:nvSpPr>
        <p:spPr>
          <a:xfrm>
            <a:off x="6836833" y="1131094"/>
            <a:ext cx="2159000" cy="9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9"/>
          </p:nvPr>
        </p:nvSpPr>
        <p:spPr>
          <a:xfrm>
            <a:off x="6836833" y="2316616"/>
            <a:ext cx="2159000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20"/>
          </p:nvPr>
        </p:nvSpPr>
        <p:spPr>
          <a:xfrm>
            <a:off x="6845300" y="3755571"/>
            <a:ext cx="2150534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1"/>
          </p:nvPr>
        </p:nvSpPr>
        <p:spPr>
          <a:xfrm>
            <a:off x="6836833" y="3917156"/>
            <a:ext cx="2159000" cy="115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2"/>
          </p:nvPr>
        </p:nvSpPr>
        <p:spPr>
          <a:xfrm>
            <a:off x="2454751" y="3010580"/>
            <a:ext cx="4234499" cy="102054"/>
          </a:xfrm>
          <a:prstGeom prst="rect">
            <a:avLst/>
          </a:prstGeom>
          <a:solidFill>
            <a:srgbClr val="EEDFDF"/>
          </a:solidFill>
          <a:ln>
            <a:noFill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3"/>
          </p:nvPr>
        </p:nvSpPr>
        <p:spPr>
          <a:xfrm>
            <a:off x="2455618" y="4020911"/>
            <a:ext cx="4232763" cy="102054"/>
          </a:xfrm>
          <a:prstGeom prst="rect">
            <a:avLst/>
          </a:prstGeom>
          <a:solidFill>
            <a:srgbClr val="EEDFDF"/>
          </a:solidFill>
          <a:ln>
            <a:noFill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288161" y="23813"/>
            <a:ext cx="7837800" cy="797700"/>
          </a:xfrm>
          <a:prstGeom prst="rect">
            <a:avLst/>
          </a:prstGeom>
          <a:noFill/>
          <a:ln w="9525" cap="flat" cmpd="sng">
            <a:solidFill>
              <a:srgbClr val="FFFF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9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4"/>
          </p:nvPr>
        </p:nvSpPr>
        <p:spPr>
          <a:xfrm>
            <a:off x="1442357" y="488156"/>
            <a:ext cx="625928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1pPr>
            <a:lvl2pPr marL="914400" lvl="1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2pPr>
            <a:lvl3pPr marL="1371600" lvl="2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3pPr>
            <a:lvl4pPr marL="1828800" lvl="3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/>
            </a:lvl4pPr>
            <a:lvl5pPr marL="2286000" lvl="4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5"/>
          </p:nvPr>
        </p:nvSpPr>
        <p:spPr>
          <a:xfrm>
            <a:off x="7946571" y="83344"/>
            <a:ext cx="702469" cy="6905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BM White &amp; Red">
  <p:cSld name="SBM White &amp; Red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7000" y="867455"/>
            <a:ext cx="255270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830694" y="867455"/>
            <a:ext cx="3482612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3"/>
          </p:nvPr>
        </p:nvSpPr>
        <p:spPr>
          <a:xfrm>
            <a:off x="6483503" y="867455"/>
            <a:ext cx="255164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4"/>
          </p:nvPr>
        </p:nvSpPr>
        <p:spPr>
          <a:xfrm>
            <a:off x="127000" y="2155031"/>
            <a:ext cx="255270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5"/>
          </p:nvPr>
        </p:nvSpPr>
        <p:spPr>
          <a:xfrm>
            <a:off x="2839357" y="1347107"/>
            <a:ext cx="3465286" cy="91848"/>
          </a:xfrm>
          <a:prstGeom prst="rect">
            <a:avLst/>
          </a:prstGeom>
          <a:solidFill>
            <a:srgbClr val="EBE9E6"/>
          </a:solidFill>
          <a:ln w="25400" cap="flat" cmpd="sng">
            <a:solidFill>
              <a:srgbClr val="C4BF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6"/>
          </p:nvPr>
        </p:nvSpPr>
        <p:spPr>
          <a:xfrm>
            <a:off x="127000" y="1030741"/>
            <a:ext cx="2540000" cy="10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7"/>
          </p:nvPr>
        </p:nvSpPr>
        <p:spPr>
          <a:xfrm>
            <a:off x="127000" y="2316616"/>
            <a:ext cx="2540000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8"/>
          </p:nvPr>
        </p:nvSpPr>
        <p:spPr>
          <a:xfrm>
            <a:off x="2839357" y="1030741"/>
            <a:ext cx="3465286" cy="25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9"/>
          </p:nvPr>
        </p:nvSpPr>
        <p:spPr>
          <a:xfrm>
            <a:off x="6483503" y="1030741"/>
            <a:ext cx="2540000" cy="10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3"/>
          </p:nvPr>
        </p:nvSpPr>
        <p:spPr>
          <a:xfrm>
            <a:off x="127000" y="3755571"/>
            <a:ext cx="255270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4"/>
          </p:nvPr>
        </p:nvSpPr>
        <p:spPr>
          <a:xfrm>
            <a:off x="127000" y="3917156"/>
            <a:ext cx="25400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5"/>
          </p:nvPr>
        </p:nvSpPr>
        <p:spPr>
          <a:xfrm>
            <a:off x="6483503" y="2153330"/>
            <a:ext cx="255164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6"/>
          </p:nvPr>
        </p:nvSpPr>
        <p:spPr>
          <a:xfrm>
            <a:off x="6483503" y="2306411"/>
            <a:ext cx="2540000" cy="136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7"/>
          </p:nvPr>
        </p:nvSpPr>
        <p:spPr>
          <a:xfrm>
            <a:off x="6483503" y="3755571"/>
            <a:ext cx="2551640" cy="120763"/>
          </a:xfrm>
          <a:prstGeom prst="rect">
            <a:avLst/>
          </a:prstGeom>
          <a:solidFill>
            <a:srgbClr val="910A29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8"/>
          </p:nvPr>
        </p:nvSpPr>
        <p:spPr>
          <a:xfrm>
            <a:off x="6483503" y="3908652"/>
            <a:ext cx="2540000" cy="110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500"/>
              <a:buChar char="»"/>
              <a:defRPr sz="500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>
            <a:spLocks noGrp="1"/>
          </p:cNvSpPr>
          <p:nvPr>
            <p:ph type="chart" idx="19"/>
          </p:nvPr>
        </p:nvSpPr>
        <p:spPr>
          <a:xfrm>
            <a:off x="2839357" y="1488281"/>
            <a:ext cx="3465286" cy="144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20"/>
          </p:nvPr>
        </p:nvSpPr>
        <p:spPr>
          <a:xfrm>
            <a:off x="2839357" y="3000375"/>
            <a:ext cx="3465286" cy="91848"/>
          </a:xfrm>
          <a:prstGeom prst="rect">
            <a:avLst/>
          </a:prstGeom>
          <a:solidFill>
            <a:srgbClr val="EBE9E6"/>
          </a:solidFill>
          <a:ln w="25400" cap="flat" cmpd="sng">
            <a:solidFill>
              <a:srgbClr val="C4BF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16"/>
          <p:cNvSpPr>
            <a:spLocks noGrp="1"/>
          </p:cNvSpPr>
          <p:nvPr>
            <p:ph type="tbl" idx="21"/>
          </p:nvPr>
        </p:nvSpPr>
        <p:spPr>
          <a:xfrm>
            <a:off x="2839357" y="3143250"/>
            <a:ext cx="3465286" cy="79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22"/>
          </p:nvPr>
        </p:nvSpPr>
        <p:spPr>
          <a:xfrm>
            <a:off x="2839357" y="4010705"/>
            <a:ext cx="3465286" cy="91848"/>
          </a:xfrm>
          <a:prstGeom prst="rect">
            <a:avLst/>
          </a:prstGeom>
          <a:solidFill>
            <a:srgbClr val="EBE9E6"/>
          </a:solidFill>
          <a:ln w="25400" cap="flat" cmpd="sng">
            <a:solidFill>
              <a:srgbClr val="C4BF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" name="Google Shape;105;p16"/>
          <p:cNvSpPr>
            <a:spLocks noGrp="1"/>
          </p:cNvSpPr>
          <p:nvPr>
            <p:ph type="chart" idx="23"/>
          </p:nvPr>
        </p:nvSpPr>
        <p:spPr>
          <a:xfrm>
            <a:off x="2839357" y="4153580"/>
            <a:ext cx="3465286" cy="85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258661" y="47625"/>
            <a:ext cx="66266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24"/>
          </p:nvPr>
        </p:nvSpPr>
        <p:spPr>
          <a:xfrm>
            <a:off x="1260929" y="428625"/>
            <a:ext cx="6622143" cy="2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1pPr>
            <a:lvl2pPr marL="914400" lvl="1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>
            <a:spLocks noGrp="1"/>
          </p:cNvSpPr>
          <p:nvPr>
            <p:ph type="pic" idx="25"/>
          </p:nvPr>
        </p:nvSpPr>
        <p:spPr>
          <a:xfrm>
            <a:off x="8055429" y="107156"/>
            <a:ext cx="925286" cy="5119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BM White w/Blue Tint">
  <p:cSld name="SBM White w/Blue T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232834" y="845344"/>
            <a:ext cx="2150534" cy="142875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2624375" y="845344"/>
            <a:ext cx="3895250" cy="142875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3"/>
          </p:nvPr>
        </p:nvSpPr>
        <p:spPr>
          <a:xfrm>
            <a:off x="232834" y="2153330"/>
            <a:ext cx="2150534" cy="142466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4"/>
          </p:nvPr>
        </p:nvSpPr>
        <p:spPr>
          <a:xfrm>
            <a:off x="2612571" y="1432152"/>
            <a:ext cx="3918857" cy="10205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5"/>
          </p:nvPr>
        </p:nvSpPr>
        <p:spPr>
          <a:xfrm>
            <a:off x="232833" y="1052853"/>
            <a:ext cx="2159000" cy="10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6"/>
          </p:nvPr>
        </p:nvSpPr>
        <p:spPr>
          <a:xfrm>
            <a:off x="232833" y="2357438"/>
            <a:ext cx="2159000" cy="132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7"/>
          </p:nvPr>
        </p:nvSpPr>
        <p:spPr>
          <a:xfrm>
            <a:off x="2624375" y="1030741"/>
            <a:ext cx="38952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8"/>
          </p:nvPr>
        </p:nvSpPr>
        <p:spPr>
          <a:xfrm>
            <a:off x="232834" y="3755571"/>
            <a:ext cx="2150534" cy="142194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9"/>
          </p:nvPr>
        </p:nvSpPr>
        <p:spPr>
          <a:xfrm>
            <a:off x="232833" y="3957978"/>
            <a:ext cx="2159000" cy="10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>
            <a:spLocks noGrp="1"/>
          </p:cNvSpPr>
          <p:nvPr>
            <p:ph type="chart" idx="13"/>
          </p:nvPr>
        </p:nvSpPr>
        <p:spPr>
          <a:xfrm>
            <a:off x="2612571" y="1564821"/>
            <a:ext cx="3918857" cy="137602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tbl" idx="14"/>
          </p:nvPr>
        </p:nvSpPr>
        <p:spPr>
          <a:xfrm>
            <a:off x="2600768" y="3143250"/>
            <a:ext cx="3942465" cy="79601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>
            <a:spLocks noGrp="1"/>
          </p:cNvSpPr>
          <p:nvPr>
            <p:ph type="chart" idx="15"/>
          </p:nvPr>
        </p:nvSpPr>
        <p:spPr>
          <a:xfrm>
            <a:off x="2600768" y="4153580"/>
            <a:ext cx="3942465" cy="83513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6"/>
          </p:nvPr>
        </p:nvSpPr>
        <p:spPr>
          <a:xfrm>
            <a:off x="6752167" y="845344"/>
            <a:ext cx="2150534" cy="142875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7"/>
          </p:nvPr>
        </p:nvSpPr>
        <p:spPr>
          <a:xfrm>
            <a:off x="6752167" y="2153330"/>
            <a:ext cx="2150534" cy="142466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8"/>
          </p:nvPr>
        </p:nvSpPr>
        <p:spPr>
          <a:xfrm>
            <a:off x="6743700" y="1052853"/>
            <a:ext cx="2159000" cy="10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9"/>
          </p:nvPr>
        </p:nvSpPr>
        <p:spPr>
          <a:xfrm>
            <a:off x="6743700" y="2357438"/>
            <a:ext cx="2159000" cy="132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20"/>
          </p:nvPr>
        </p:nvSpPr>
        <p:spPr>
          <a:xfrm>
            <a:off x="6752167" y="3755571"/>
            <a:ext cx="2150534" cy="142194"/>
          </a:xfrm>
          <a:prstGeom prst="rect">
            <a:avLst/>
          </a:prstGeom>
          <a:solidFill>
            <a:srgbClr val="C7E1E6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21"/>
          </p:nvPr>
        </p:nvSpPr>
        <p:spPr>
          <a:xfrm>
            <a:off x="6743700" y="3957978"/>
            <a:ext cx="2159000" cy="10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Char char="•"/>
              <a:defRPr sz="500" u="none">
                <a:solidFill>
                  <a:schemeClr val="accent2"/>
                </a:solidFill>
              </a:defRPr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2"/>
          </p:nvPr>
        </p:nvSpPr>
        <p:spPr>
          <a:xfrm>
            <a:off x="2600768" y="3010580"/>
            <a:ext cx="3942465" cy="10205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3"/>
          </p:nvPr>
        </p:nvSpPr>
        <p:spPr>
          <a:xfrm>
            <a:off x="2600768" y="4020911"/>
            <a:ext cx="3942465" cy="10205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550" tIns="0" rIns="0" bIns="0" anchor="ctr" anchorCtr="0">
            <a:norm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Clr>
                <a:srgbClr val="141313"/>
              </a:buClr>
              <a:buSzPts val="400"/>
              <a:buFont typeface="Arial"/>
              <a:buNone/>
              <a:defRPr sz="400" b="1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60350" algn="ctr"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Char char="•"/>
              <a:defRPr sz="500"/>
            </a:lvl2pPr>
            <a:lvl3pPr marL="1371600" lvl="2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3pPr>
            <a:lvl4pPr marL="1828800" lvl="3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4pPr>
            <a:lvl5pPr marL="2286000" lvl="4" indent="-26035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86" cy="36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8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L="457200" lvl="0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1pPr>
            <a:lvl2pPr marL="914400" lvl="1" indent="-228600" algn="ctr">
              <a:spcBef>
                <a:spcPts val="100"/>
              </a:spcBef>
              <a:spcAft>
                <a:spcPts val="0"/>
              </a:spcAft>
              <a:buSzPts val="300"/>
              <a:buNone/>
              <a:defRPr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/>
            </a:lvl5pPr>
            <a:lvl6pPr marL="2743200" lvl="5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6pPr>
            <a:lvl7pPr marL="3200400" lvl="6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7pPr>
            <a:lvl8pPr marL="3657600" lvl="7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8pPr>
            <a:lvl9pPr marL="4114800" lvl="8" indent="-254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>
            <a:spLocks noGrp="1"/>
          </p:cNvSpPr>
          <p:nvPr>
            <p:ph type="pic" idx="25"/>
          </p:nvPr>
        </p:nvSpPr>
        <p:spPr>
          <a:xfrm>
            <a:off x="8037286" y="83344"/>
            <a:ext cx="979714" cy="5476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301750" y="0"/>
            <a:ext cx="6540500" cy="8453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0" y="845344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ADAEAE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469571" y="59531"/>
            <a:ext cx="6204857" cy="36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469571" y="428625"/>
            <a:ext cx="62048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60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71" y="169912"/>
            <a:ext cx="761504" cy="5013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86" cy="36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17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1251857" y="392906"/>
            <a:ext cx="664028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1100" b="0" i="0" u="none" strike="noStrike" cap="none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spcBef>
                <a:spcPts val="20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60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–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»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40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Google Shape;83;p15"/>
          <p:cNvCxnSpPr/>
          <p:nvPr/>
        </p:nvCxnSpPr>
        <p:spPr>
          <a:xfrm>
            <a:off x="0" y="714375"/>
            <a:ext cx="9144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70" y="129232"/>
            <a:ext cx="701477" cy="4618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world/data-society/nyc-crime-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>
            <a:off x="1288143" y="0"/>
            <a:ext cx="7855857" cy="8453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7"/>
          </p:nvPr>
        </p:nvSpPr>
        <p:spPr>
          <a:xfrm>
            <a:off x="635000" y="1196850"/>
            <a:ext cx="80808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NYC Crime Report Analysis in</a:t>
            </a:r>
            <a:r>
              <a:rPr lang="en" sz="4600" b="1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 R</a:t>
            </a:r>
            <a:endParaRPr sz="4600" b="1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1:-</a:t>
            </a:r>
            <a:endParaRPr sz="11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Varshaa Sai Sripriya Saisheshadhri, 116732152</a:t>
            </a:r>
            <a:endParaRPr sz="11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Swati Swati,  116778659</a:t>
            </a:r>
            <a:endParaRPr sz="11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Dhruv Rathee, 116633028</a:t>
            </a:r>
            <a:endParaRPr sz="11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Kabir Manoj Ohekar, 116793038</a:t>
            </a:r>
            <a:endParaRPr sz="11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Iftekhar Alam, 113269424</a:t>
            </a:r>
            <a:r>
              <a:rPr lang="en" sz="11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500" b="1"/>
          </a:p>
          <a:p>
            <a:pPr marL="241300" lvl="3" indent="-190500" algn="l" rtl="0">
              <a:spcBef>
                <a:spcPts val="0"/>
              </a:spcBef>
              <a:spcAft>
                <a:spcPts val="0"/>
              </a:spcAft>
              <a:buSzPts val="800"/>
              <a:buFont typeface="Calibri"/>
              <a:buNone/>
            </a:pP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1500"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936050" y="-25"/>
            <a:ext cx="8019600" cy="797700"/>
          </a:xfrm>
          <a:prstGeom prst="rect">
            <a:avLst/>
          </a:prstGeom>
          <a:ln w="9525" cap="flat" cmpd="sng">
            <a:solidFill>
              <a:srgbClr val="910A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AMS 597: STATISTICAL COMPUTING PROJECT 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0" y="-25"/>
            <a:ext cx="12642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100" y="1889425"/>
            <a:ext cx="3065200" cy="2699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0" y="4588775"/>
            <a:ext cx="9144000" cy="554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F303127E-49F6-3DDC-DB4C-1CADB859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FD92F87B-1743-8FC5-47B4-C76C94571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2825" y="845350"/>
            <a:ext cx="184110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K Nearest Neighbors</a:t>
            </a:r>
            <a:endParaRPr sz="1100" dirty="0"/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6D5752B5-6D88-830E-3D95-6DC91CEC5D9E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825" y="1292575"/>
            <a:ext cx="18915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Instance-based (lazy learning) algorithm.</a:t>
            </a:r>
          </a:p>
          <a:p>
            <a:pPr lvl="0"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Classifies based on majority vote of 'k' nearest neighbors.</a:t>
            </a:r>
          </a:p>
          <a:p>
            <a:pPr lvl="0"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training time, but prediction can be slow.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3B79271A-FA8E-9283-16AD-7D3536126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FB5F85E4-5F9A-927E-A40D-B99749D3482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Regression, </a:t>
            </a:r>
            <a:r>
              <a:rPr lang="en" b="1" dirty="0"/>
              <a:t>KNN</a:t>
            </a:r>
            <a:r>
              <a:rPr lang="en" dirty="0"/>
              <a:t>, Decision Tree, SVM, Random Forest,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64F18AD6-723E-9393-F153-7E36814E9671}"/>
              </a:ext>
            </a:extLst>
          </p:cNvPr>
          <p:cNvSpPr/>
          <p:nvPr/>
        </p:nvSpPr>
        <p:spPr>
          <a:xfrm>
            <a:off x="0" y="-25"/>
            <a:ext cx="1228500" cy="67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>
            <a:extLst>
              <a:ext uri="{FF2B5EF4-FFF2-40B4-BE49-F238E27FC236}">
                <a16:creationId xmlns:a16="http://schemas.microsoft.com/office/drawing/2014/main" id="{B9EC9556-99DF-37AA-D2E6-4E612E3C07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-113175"/>
            <a:ext cx="893800" cy="8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>
            <a:extLst>
              <a:ext uri="{FF2B5EF4-FFF2-40B4-BE49-F238E27FC236}">
                <a16:creationId xmlns:a16="http://schemas.microsoft.com/office/drawing/2014/main" id="{83494FA6-091E-3B6E-B2EF-28FEB817D200}"/>
              </a:ext>
            </a:extLst>
          </p:cNvPr>
          <p:cNvSpPr txBox="1"/>
          <p:nvPr/>
        </p:nvSpPr>
        <p:spPr>
          <a:xfrm>
            <a:off x="2203701" y="845350"/>
            <a:ext cx="16236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2">
            <a:extLst>
              <a:ext uri="{FF2B5EF4-FFF2-40B4-BE49-F238E27FC236}">
                <a16:creationId xmlns:a16="http://schemas.microsoft.com/office/drawing/2014/main" id="{BCAA50F1-EAB8-334E-663A-AC4445D83B2E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99095" y="3538310"/>
            <a:ext cx="3594476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variance, low bias model.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Over-smoothing occurs if k is too large.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irrelevant features &amp; scale.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/>
          </a:p>
        </p:txBody>
      </p:sp>
      <p:sp>
        <p:nvSpPr>
          <p:cNvPr id="388" name="Google Shape;388;p32">
            <a:extLst>
              <a:ext uri="{FF2B5EF4-FFF2-40B4-BE49-F238E27FC236}">
                <a16:creationId xmlns:a16="http://schemas.microsoft.com/office/drawing/2014/main" id="{71B63C34-6882-F4F8-DC15-58CA12A77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23" y="3104585"/>
            <a:ext cx="3594476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Statistical Insights</a:t>
            </a:r>
            <a:endParaRPr sz="1100" dirty="0"/>
          </a:p>
        </p:txBody>
      </p:sp>
      <p:pic>
        <p:nvPicPr>
          <p:cNvPr id="2" name="Google Shape;278;p27">
            <a:extLst>
              <a:ext uri="{FF2B5EF4-FFF2-40B4-BE49-F238E27FC236}">
                <a16:creationId xmlns:a16="http://schemas.microsoft.com/office/drawing/2014/main" id="{D2C38701-4D9F-E8F2-C931-9EC3BC886B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484" t="17934" r="12491" b="21312"/>
          <a:stretch/>
        </p:blipFill>
        <p:spPr>
          <a:xfrm>
            <a:off x="8082764" y="19437"/>
            <a:ext cx="777001" cy="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8;p32">
            <a:extLst>
              <a:ext uri="{FF2B5EF4-FFF2-40B4-BE49-F238E27FC236}">
                <a16:creationId xmlns:a16="http://schemas.microsoft.com/office/drawing/2014/main" id="{1D2111EB-82FE-5F94-4A3A-CDE358416959}"/>
              </a:ext>
            </a:extLst>
          </p:cNvPr>
          <p:cNvSpPr txBox="1">
            <a:spLocks/>
          </p:cNvSpPr>
          <p:nvPr/>
        </p:nvSpPr>
        <p:spPr>
          <a:xfrm>
            <a:off x="4145300" y="845350"/>
            <a:ext cx="4935637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100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21BC5-0A84-8E3D-58A3-CE0F7AF5B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43449"/>
              </p:ext>
            </p:extLst>
          </p:nvPr>
        </p:nvGraphicFramePr>
        <p:xfrm>
          <a:off x="4145299" y="1294974"/>
          <a:ext cx="4935638" cy="518794"/>
        </p:xfrm>
        <a:graphic>
          <a:graphicData uri="http://schemas.openxmlformats.org/drawingml/2006/table">
            <a:tbl>
              <a:tblPr firstRow="1" bandRow="1">
                <a:tableStyleId>{67568016-1637-410B-8094-454713E9C339}</a:tableStyleId>
              </a:tblPr>
              <a:tblGrid>
                <a:gridCol w="2467819">
                  <a:extLst>
                    <a:ext uri="{9D8B030D-6E8A-4147-A177-3AD203B41FA5}">
                      <a16:colId xmlns:a16="http://schemas.microsoft.com/office/drawing/2014/main" val="1664610972"/>
                    </a:ext>
                  </a:extLst>
                </a:gridCol>
                <a:gridCol w="2467819">
                  <a:extLst>
                    <a:ext uri="{9D8B030D-6E8A-4147-A177-3AD203B41FA5}">
                      <a16:colId xmlns:a16="http://schemas.microsoft.com/office/drawing/2014/main" val="158577558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Train/ 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73.28%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21404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4570"/>
                  </a:ext>
                </a:extLst>
              </a:tr>
            </a:tbl>
          </a:graphicData>
        </a:graphic>
      </p:graphicFrame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7C76B066-F838-7DBB-A122-F39BBC3A9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5656" y="2235399"/>
            <a:ext cx="348544" cy="348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1BD52-7996-E42C-942A-FFC5ACCF2107}"/>
              </a:ext>
            </a:extLst>
          </p:cNvPr>
          <p:cNvSpPr txBox="1"/>
          <p:nvPr/>
        </p:nvSpPr>
        <p:spPr>
          <a:xfrm>
            <a:off x="6642143" y="2646154"/>
            <a:ext cx="2455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accuracy and potential underfitting with high k-values.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Accuracy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weaker predictive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Risk of over-smoothing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Moderate runtime – lazy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Curse of Dimensionality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D06F3-2F92-C41D-0F4A-26CF3D135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475" y="845891"/>
            <a:ext cx="1468902" cy="446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0CFFC-6DE2-9B3E-6F8E-A2ADA602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333" y="1297662"/>
            <a:ext cx="1882823" cy="1389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02CE8B-2A1C-3BCB-3D21-5B0332CA1096}"/>
              </a:ext>
            </a:extLst>
          </p:cNvPr>
          <p:cNvSpPr txBox="1"/>
          <p:nvPr/>
        </p:nvSpPr>
        <p:spPr>
          <a:xfrm>
            <a:off x="223322" y="2687640"/>
            <a:ext cx="3538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Euclidean distance metrics.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9504F-267D-ED7D-8FC0-4CF6B42FE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383" y="2235399"/>
            <a:ext cx="2319717" cy="19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09E9101C-E3DB-5D4B-5ADE-8D015E08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CC7BB0B9-2D89-9D50-885C-C54EB44E9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2825" y="845350"/>
            <a:ext cx="184110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Decision Tree</a:t>
            </a:r>
            <a:endParaRPr sz="1100" dirty="0"/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16AE7A04-86A9-1256-CD59-FC04B607E92C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825" y="1292575"/>
            <a:ext cx="18915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Tree-based model that splits features based on criteria like Gini or Entropy.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 and interpretable.</a:t>
            </a:r>
            <a:endParaRPr lang="e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B1DD5481-8AB1-681C-3E94-7D31420BF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8F27D94A-9E96-EAB9-8B2A-2FEC6787FF7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Regression, KNN, </a:t>
            </a:r>
            <a:r>
              <a:rPr lang="en" b="1" dirty="0"/>
              <a:t>Decision Tree</a:t>
            </a:r>
            <a:r>
              <a:rPr lang="en" dirty="0"/>
              <a:t>, SVM, Random Forest,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B83AB868-1493-FE1F-2BD4-A1C18808EC07}"/>
              </a:ext>
            </a:extLst>
          </p:cNvPr>
          <p:cNvSpPr/>
          <p:nvPr/>
        </p:nvSpPr>
        <p:spPr>
          <a:xfrm>
            <a:off x="0" y="-25"/>
            <a:ext cx="1228500" cy="67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>
            <a:extLst>
              <a:ext uri="{FF2B5EF4-FFF2-40B4-BE49-F238E27FC236}">
                <a16:creationId xmlns:a16="http://schemas.microsoft.com/office/drawing/2014/main" id="{5F7FB241-6F11-FC5D-7EAD-354C3FCB0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-113175"/>
            <a:ext cx="893800" cy="8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>
            <a:extLst>
              <a:ext uri="{FF2B5EF4-FFF2-40B4-BE49-F238E27FC236}">
                <a16:creationId xmlns:a16="http://schemas.microsoft.com/office/drawing/2014/main" id="{9F9ED6DD-02BE-AD3E-7570-0D3AB1222224}"/>
              </a:ext>
            </a:extLst>
          </p:cNvPr>
          <p:cNvSpPr txBox="1"/>
          <p:nvPr/>
        </p:nvSpPr>
        <p:spPr>
          <a:xfrm>
            <a:off x="2203701" y="845350"/>
            <a:ext cx="16236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2">
            <a:extLst>
              <a:ext uri="{FF2B5EF4-FFF2-40B4-BE49-F238E27FC236}">
                <a16:creationId xmlns:a16="http://schemas.microsoft.com/office/drawing/2014/main" id="{8003040A-41ED-3C8D-AFC5-FD6BFE56C8AE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070719" y="1278337"/>
            <a:ext cx="1756582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292100">
              <a:spcBef>
                <a:spcPts val="0"/>
              </a:spcBef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variance model if unpruned.</a:t>
            </a:r>
          </a:p>
          <a:p>
            <a:pPr indent="-292100">
              <a:spcBef>
                <a:spcPts val="0"/>
              </a:spcBef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Performs well on complex datasets.</a:t>
            </a:r>
          </a:p>
          <a:p>
            <a:pPr indent="-292100">
              <a:spcBef>
                <a:spcPts val="0"/>
              </a:spcBef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small data changes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/>
          </a:p>
        </p:txBody>
      </p:sp>
      <p:sp>
        <p:nvSpPr>
          <p:cNvPr id="388" name="Google Shape;388;p32">
            <a:extLst>
              <a:ext uri="{FF2B5EF4-FFF2-40B4-BE49-F238E27FC236}">
                <a16:creationId xmlns:a16="http://schemas.microsoft.com/office/drawing/2014/main" id="{28A5C33D-8E2A-D215-1FB9-34A46BB3A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24325" y="851805"/>
            <a:ext cx="1679379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Statistical Insights</a:t>
            </a:r>
            <a:endParaRPr sz="1100" dirty="0"/>
          </a:p>
        </p:txBody>
      </p:sp>
      <p:pic>
        <p:nvPicPr>
          <p:cNvPr id="2" name="Google Shape;278;p27">
            <a:extLst>
              <a:ext uri="{FF2B5EF4-FFF2-40B4-BE49-F238E27FC236}">
                <a16:creationId xmlns:a16="http://schemas.microsoft.com/office/drawing/2014/main" id="{F8B97238-1F5D-0904-A1A7-FC41BEDB5A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484" t="17934" r="12491" b="21312"/>
          <a:stretch/>
        </p:blipFill>
        <p:spPr>
          <a:xfrm>
            <a:off x="8082764" y="19437"/>
            <a:ext cx="777001" cy="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8;p32">
            <a:extLst>
              <a:ext uri="{FF2B5EF4-FFF2-40B4-BE49-F238E27FC236}">
                <a16:creationId xmlns:a16="http://schemas.microsoft.com/office/drawing/2014/main" id="{15CE575F-82E0-2E36-680D-B84A7DA6E438}"/>
              </a:ext>
            </a:extLst>
          </p:cNvPr>
          <p:cNvSpPr txBox="1">
            <a:spLocks/>
          </p:cNvSpPr>
          <p:nvPr/>
        </p:nvSpPr>
        <p:spPr>
          <a:xfrm>
            <a:off x="7128805" y="845350"/>
            <a:ext cx="1968908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100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8149B-7BBE-41E4-7AF4-276AA0710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85446"/>
              </p:ext>
            </p:extLst>
          </p:nvPr>
        </p:nvGraphicFramePr>
        <p:xfrm>
          <a:off x="7128805" y="1294974"/>
          <a:ext cx="1952132" cy="915034"/>
        </p:xfrm>
        <a:graphic>
          <a:graphicData uri="http://schemas.openxmlformats.org/drawingml/2006/table">
            <a:tbl>
              <a:tblPr firstRow="1" bandRow="1">
                <a:tableStyleId>{67568016-1637-410B-8094-454713E9C339}</a:tableStyleId>
              </a:tblPr>
              <a:tblGrid>
                <a:gridCol w="976066">
                  <a:extLst>
                    <a:ext uri="{9D8B030D-6E8A-4147-A177-3AD203B41FA5}">
                      <a16:colId xmlns:a16="http://schemas.microsoft.com/office/drawing/2014/main" val="1664610972"/>
                    </a:ext>
                  </a:extLst>
                </a:gridCol>
                <a:gridCol w="976066">
                  <a:extLst>
                    <a:ext uri="{9D8B030D-6E8A-4147-A177-3AD203B41FA5}">
                      <a16:colId xmlns:a16="http://schemas.microsoft.com/office/drawing/2014/main" val="158577558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21404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876969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4570"/>
                  </a:ext>
                </a:extLst>
              </a:tr>
            </a:tbl>
          </a:graphicData>
        </a:graphic>
      </p:graphicFrame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2EB7D575-F302-EFDC-99C4-DB553AC01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0599" y="2307715"/>
            <a:ext cx="348544" cy="348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0B0DF-3DD7-9C3D-336D-485DCB8F9CE4}"/>
              </a:ext>
            </a:extLst>
          </p:cNvPr>
          <p:cNvSpPr txBox="1"/>
          <p:nvPr/>
        </p:nvSpPr>
        <p:spPr>
          <a:xfrm>
            <a:off x="7053738" y="2692588"/>
            <a:ext cx="1968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generalizes well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Across Boroughs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cross-validation error (0.025) occurs at tree size = 6, suggesting this is the ideal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tree =&gt; underfitting (higher error)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9EFE811-0BD1-8ABA-00C0-31CC00529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46151" y="2419349"/>
            <a:ext cx="1378249" cy="13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C43D3F-9BEC-DE88-B0B9-3A53AE38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40" t="5131" r="3204" b="11322"/>
          <a:stretch/>
        </p:blipFill>
        <p:spPr>
          <a:xfrm>
            <a:off x="220111" y="2243971"/>
            <a:ext cx="3808427" cy="2839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336BA-298A-FFE9-4D12-E9DE35FF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856" t="6059" r="22224" b="35703"/>
          <a:stretch/>
        </p:blipFill>
        <p:spPr>
          <a:xfrm>
            <a:off x="2902690" y="2180675"/>
            <a:ext cx="1029975" cy="384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C8F3E-2E23-3B1E-1EAC-5F271C5929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219"/>
          <a:stretch/>
        </p:blipFill>
        <p:spPr>
          <a:xfrm>
            <a:off x="595161" y="2222349"/>
            <a:ext cx="2268439" cy="282322"/>
          </a:xfrm>
          <a:prstGeom prst="rect">
            <a:avLst/>
          </a:prstGeom>
        </p:spPr>
      </p:pic>
      <p:sp>
        <p:nvSpPr>
          <p:cNvPr id="17" name="AutoShape 7">
            <a:extLst>
              <a:ext uri="{FF2B5EF4-FFF2-40B4-BE49-F238E27FC236}">
                <a16:creationId xmlns:a16="http://schemas.microsoft.com/office/drawing/2014/main" id="{38DE978B-9E6E-BAC5-2D00-7D9D9C41F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B6FD6C8-3F4E-744B-E46E-8B1F1E415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301" y="2718878"/>
            <a:ext cx="3226437" cy="1913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9F379C-3200-7AA6-F575-99EF10798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5802" y="927595"/>
            <a:ext cx="3096729" cy="19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0B8CBCD8-A9F5-1384-263F-D8AB0E00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B20AA484-2465-6B8C-FCAA-7B7EF7FFE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2825" y="845350"/>
            <a:ext cx="184110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Random Forest</a:t>
            </a:r>
            <a:endParaRPr sz="1100" dirty="0"/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2C9B147F-3412-5188-EDBC-449BD4E591CF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825" y="1292575"/>
            <a:ext cx="18915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of decision trees using bagging (bootstrap aggregation).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overfitting and variance.</a:t>
            </a: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endParaRPr lang="e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1584A130-FF87-C98C-B8A8-B3F051FC3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5D491921-9FD3-5F90-6C33-E02073B90E0D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Regression, KNN, Decision Tree, SVM, </a:t>
            </a:r>
            <a:r>
              <a:rPr lang="en" b="1" dirty="0"/>
              <a:t>Random Forest 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0F8646A9-68E7-E050-C2B4-6432EBECF1D4}"/>
              </a:ext>
            </a:extLst>
          </p:cNvPr>
          <p:cNvSpPr/>
          <p:nvPr/>
        </p:nvSpPr>
        <p:spPr>
          <a:xfrm>
            <a:off x="0" y="-25"/>
            <a:ext cx="1228500" cy="67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>
            <a:extLst>
              <a:ext uri="{FF2B5EF4-FFF2-40B4-BE49-F238E27FC236}">
                <a16:creationId xmlns:a16="http://schemas.microsoft.com/office/drawing/2014/main" id="{CFED23DD-24A4-6966-04EB-B343C539FD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-113175"/>
            <a:ext cx="893800" cy="8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>
            <a:extLst>
              <a:ext uri="{FF2B5EF4-FFF2-40B4-BE49-F238E27FC236}">
                <a16:creationId xmlns:a16="http://schemas.microsoft.com/office/drawing/2014/main" id="{4EB3E74C-C5B8-9FE5-0D49-35AAF2C26D1F}"/>
              </a:ext>
            </a:extLst>
          </p:cNvPr>
          <p:cNvSpPr txBox="1"/>
          <p:nvPr/>
        </p:nvSpPr>
        <p:spPr>
          <a:xfrm>
            <a:off x="2203701" y="845350"/>
            <a:ext cx="16236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2">
            <a:extLst>
              <a:ext uri="{FF2B5EF4-FFF2-40B4-BE49-F238E27FC236}">
                <a16:creationId xmlns:a16="http://schemas.microsoft.com/office/drawing/2014/main" id="{033BEE56-542E-CAE0-5B06-A0B13C8736A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67350" y="3390227"/>
            <a:ext cx="3594476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bias, low variance ensemble model.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multicollinearity &amp; missing data.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against overfitting due to averaging.</a:t>
            </a:r>
            <a:endParaRPr dirty="0"/>
          </a:p>
        </p:txBody>
      </p:sp>
      <p:sp>
        <p:nvSpPr>
          <p:cNvPr id="388" name="Google Shape;388;p32">
            <a:extLst>
              <a:ext uri="{FF2B5EF4-FFF2-40B4-BE49-F238E27FC236}">
                <a16:creationId xmlns:a16="http://schemas.microsoft.com/office/drawing/2014/main" id="{5252CB43-36E8-D8CE-F034-F0BCD91A71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350" y="2955471"/>
            <a:ext cx="3594476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Statistical Insights</a:t>
            </a:r>
            <a:endParaRPr sz="1100" dirty="0"/>
          </a:p>
        </p:txBody>
      </p:sp>
      <p:pic>
        <p:nvPicPr>
          <p:cNvPr id="2" name="Google Shape;278;p27">
            <a:extLst>
              <a:ext uri="{FF2B5EF4-FFF2-40B4-BE49-F238E27FC236}">
                <a16:creationId xmlns:a16="http://schemas.microsoft.com/office/drawing/2014/main" id="{D8BD1524-C46A-B67F-ED78-396499916D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484" t="17934" r="12491" b="21312"/>
          <a:stretch/>
        </p:blipFill>
        <p:spPr>
          <a:xfrm>
            <a:off x="8082764" y="19437"/>
            <a:ext cx="777001" cy="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8;p32">
            <a:extLst>
              <a:ext uri="{FF2B5EF4-FFF2-40B4-BE49-F238E27FC236}">
                <a16:creationId xmlns:a16="http://schemas.microsoft.com/office/drawing/2014/main" id="{4E380962-E9EA-8E66-DFAF-676D590834BF}"/>
              </a:ext>
            </a:extLst>
          </p:cNvPr>
          <p:cNvSpPr txBox="1">
            <a:spLocks/>
          </p:cNvSpPr>
          <p:nvPr/>
        </p:nvSpPr>
        <p:spPr>
          <a:xfrm>
            <a:off x="4145300" y="845350"/>
            <a:ext cx="4935637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100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E4A506-372A-6B4C-D43B-C6B1BFA68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63210"/>
              </p:ext>
            </p:extLst>
          </p:nvPr>
        </p:nvGraphicFramePr>
        <p:xfrm>
          <a:off x="4145299" y="1294974"/>
          <a:ext cx="4935638" cy="778191"/>
        </p:xfrm>
        <a:graphic>
          <a:graphicData uri="http://schemas.openxmlformats.org/drawingml/2006/table">
            <a:tbl>
              <a:tblPr firstRow="1" bandRow="1">
                <a:tableStyleId>{67568016-1637-410B-8094-454713E9C339}</a:tableStyleId>
              </a:tblPr>
              <a:tblGrid>
                <a:gridCol w="2467819">
                  <a:extLst>
                    <a:ext uri="{9D8B030D-6E8A-4147-A177-3AD203B41FA5}">
                      <a16:colId xmlns:a16="http://schemas.microsoft.com/office/drawing/2014/main" val="1664610972"/>
                    </a:ext>
                  </a:extLst>
                </a:gridCol>
                <a:gridCol w="2467819">
                  <a:extLst>
                    <a:ext uri="{9D8B030D-6E8A-4147-A177-3AD203B41FA5}">
                      <a16:colId xmlns:a16="http://schemas.microsoft.com/office/drawing/2014/main" val="158577558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21404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876969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4570"/>
                  </a:ext>
                </a:extLst>
              </a:tr>
            </a:tbl>
          </a:graphicData>
        </a:graphic>
      </p:graphicFrame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DAA80BF8-9615-48F7-F10A-2737882B7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8846" y="2223206"/>
            <a:ext cx="348544" cy="348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933D3-6A42-4C69-AF6F-8E6BFF74A59C}"/>
              </a:ext>
            </a:extLst>
          </p:cNvPr>
          <p:cNvSpPr txBox="1"/>
          <p:nvPr/>
        </p:nvSpPr>
        <p:spPr>
          <a:xfrm>
            <a:off x="5953787" y="2724151"/>
            <a:ext cx="13186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1492B-2B1E-FA81-F0DD-00C1DB791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3701" y="1401846"/>
            <a:ext cx="1387265" cy="5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/>
          <p:nvPr/>
        </p:nvSpPr>
        <p:spPr>
          <a:xfrm>
            <a:off x="1288143" y="0"/>
            <a:ext cx="7855800" cy="84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5"/>
          <p:cNvSpPr txBox="1">
            <a:spLocks noGrp="1"/>
          </p:cNvSpPr>
          <p:nvPr>
            <p:ph type="body" idx="7"/>
          </p:nvPr>
        </p:nvSpPr>
        <p:spPr>
          <a:xfrm>
            <a:off x="460575" y="1197975"/>
            <a:ext cx="80808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3900" b="1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</a:br>
            <a:r>
              <a:rPr lang="en" sz="5000" b="1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5700" b="1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34290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241300" lvl="3" indent="-190500" algn="l" rtl="0">
              <a:spcBef>
                <a:spcPts val="0"/>
              </a:spcBef>
              <a:spcAft>
                <a:spcPts val="0"/>
              </a:spcAft>
              <a:buSzPts val="800"/>
              <a:buFont typeface="Calibri"/>
              <a:buNone/>
            </a:pP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1500"/>
          </a:p>
        </p:txBody>
      </p:sp>
      <p:sp>
        <p:nvSpPr>
          <p:cNvPr id="453" name="Google Shape;453;p35"/>
          <p:cNvSpPr txBox="1">
            <a:spLocks noGrp="1"/>
          </p:cNvSpPr>
          <p:nvPr>
            <p:ph type="title"/>
          </p:nvPr>
        </p:nvSpPr>
        <p:spPr>
          <a:xfrm>
            <a:off x="936050" y="-25"/>
            <a:ext cx="8019600" cy="797700"/>
          </a:xfrm>
          <a:prstGeom prst="rect">
            <a:avLst/>
          </a:prstGeom>
          <a:ln w="9525" cap="flat" cmpd="sng">
            <a:solidFill>
              <a:srgbClr val="910A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AMS 597: STATISTICAL COMPUTING PROJECT </a:t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0" y="-25"/>
            <a:ext cx="12642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5" name="Google Shape;4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5"/>
          <p:cNvSpPr/>
          <p:nvPr/>
        </p:nvSpPr>
        <p:spPr>
          <a:xfrm>
            <a:off x="0" y="4588775"/>
            <a:ext cx="9144000" cy="554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1288143" y="0"/>
            <a:ext cx="7855800" cy="84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7"/>
          </p:nvPr>
        </p:nvSpPr>
        <p:spPr>
          <a:xfrm>
            <a:off x="403975" y="890750"/>
            <a:ext cx="45609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Importance of Crime Data in Life Decisions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Crime statistics help individuals make informed choices about where to live, travel, or invest by quantifying risk in different environments.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New York City as a Diverse Case Study</a:t>
            </a:r>
            <a:endParaRPr sz="15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NYC’s five boroughs offer a dynamic landscape to explore how crime patterns correlate with neighborhood character, socioeconomics, and public policy.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10A29"/>
                </a:solidFill>
                <a:latin typeface="Arial"/>
                <a:ea typeface="Arial"/>
                <a:cs typeface="Arial"/>
                <a:sym typeface="Arial"/>
              </a:rPr>
              <a:t>3. Analytical Power of R in Crime Research</a:t>
            </a:r>
            <a:endParaRPr sz="1400" b="1">
              <a:solidFill>
                <a:srgbClr val="910A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enables advanced crime data analysis—using tools like multivariate modeling, geospatial clustering, and forecasting—to uncover deep insights that guide public safety efforts.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1228511" y="23813"/>
            <a:ext cx="7837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                                INTRODUCTION</a:t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0" y="4588775"/>
            <a:ext cx="9144000" cy="554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575" y="974712"/>
            <a:ext cx="1464850" cy="14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850" y="1684625"/>
            <a:ext cx="1822300" cy="17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6">
            <a:alphaModFix/>
          </a:blip>
          <a:srcRect t="11180" b="-11180"/>
          <a:stretch/>
        </p:blipFill>
        <p:spPr>
          <a:xfrm>
            <a:off x="5371225" y="3447237"/>
            <a:ext cx="1401900" cy="12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 rot="3190405">
            <a:off x="7143838" y="1004263"/>
            <a:ext cx="793800" cy="5546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2"/>
          <p:cNvSpPr/>
          <p:nvPr/>
        </p:nvSpPr>
        <p:spPr>
          <a:xfrm rot="9621330">
            <a:off x="7107058" y="3763655"/>
            <a:ext cx="867385" cy="5938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2"/>
          <p:cNvSpPr/>
          <p:nvPr/>
        </p:nvSpPr>
        <p:spPr>
          <a:xfrm rot="-3049767">
            <a:off x="5545338" y="2608058"/>
            <a:ext cx="793660" cy="55461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1288143" y="0"/>
            <a:ext cx="7855800" cy="84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1228511" y="23838"/>
            <a:ext cx="7837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DATASET DESCRIPTION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/>
          <p:nvPr/>
        </p:nvSpPr>
        <p:spPr>
          <a:xfrm>
            <a:off x="0" y="5012475"/>
            <a:ext cx="9144000" cy="13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23"/>
          <p:cNvGraphicFramePr/>
          <p:nvPr/>
        </p:nvGraphicFramePr>
        <p:xfrm>
          <a:off x="1909013" y="1548625"/>
          <a:ext cx="3016325" cy="3260917"/>
        </p:xfrm>
        <a:graphic>
          <a:graphicData uri="http://schemas.openxmlformats.org/drawingml/2006/table">
            <a:tbl>
              <a:tblPr>
                <a:noFill/>
                <a:tableStyleId>{67568016-1637-410B-8094-454713E9C339}</a:tableStyleId>
              </a:tblPr>
              <a:tblGrid>
                <a:gridCol w="103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Attribute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CMPLNT_NUM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Persistent numeric ID for each complaint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KY_CD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Three-digit offense classification code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PD_CD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Three-digit internal classification code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ADDR_PCT_CD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Precinct code where the incident occurred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X_COORD_CD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X-coordinate (NY State Plane Coordinate System)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Y_COORD_CD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Y-coordinate (NY State Plane Coordinate System)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Latitude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Latitude in decimal degrees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Longitude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Longitude in decimal degrees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 Lon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Tuple of Latitude and Longitude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25" name="Google Shape;225;p23"/>
          <p:cNvGraphicFramePr/>
          <p:nvPr/>
        </p:nvGraphicFramePr>
        <p:xfrm>
          <a:off x="5239075" y="1548613"/>
          <a:ext cx="3506500" cy="3421470"/>
        </p:xfrm>
        <a:graphic>
          <a:graphicData uri="http://schemas.openxmlformats.org/drawingml/2006/table">
            <a:tbl>
              <a:tblPr>
                <a:noFill/>
                <a:tableStyleId>{67568016-1637-410B-8094-454713E9C339}</a:tableStyleId>
              </a:tblPr>
              <a:tblGrid>
                <a:gridCol w="11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Attribute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OFNS_DESC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of offense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PD_DESC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of internal classification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CRM_ATPT_CPTD_CD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Attempted vs Completed indicator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LAW_CAT_CD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Level of offense: Felony, Misdemeanor, Violation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JURIS_DESC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Jurisdiction responsible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BORO_NM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Borough name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LOC_OF_OCCUR_DESC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 relative to premises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PREM_TYP_DESC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Premises type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PARKS_NM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park 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HADEVELOPT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housing development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6" name="Google Shape;226;p23"/>
          <p:cNvGraphicFramePr/>
          <p:nvPr/>
        </p:nvGraphicFramePr>
        <p:xfrm>
          <a:off x="172600" y="1548625"/>
          <a:ext cx="1319625" cy="2270580"/>
        </p:xfrm>
        <a:graphic>
          <a:graphicData uri="http://schemas.openxmlformats.org/drawingml/2006/table">
            <a:tbl>
              <a:tblPr>
                <a:noFill/>
                <a:tableStyleId>{67568016-1637-410B-8094-454713E9C339}</a:tableStyleId>
              </a:tblPr>
              <a:tblGrid>
                <a:gridCol w="5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Attribute 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700" b="1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CMPLNT_FR_DT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date of occurrence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CMPLNT_FR_TM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time of occurrence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CMPLNT_TO_DT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 date of occurrence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CMPLNT_TO_TM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 time of occurrence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RPT_DT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 when the event was reported</a:t>
                      </a:r>
                      <a:endParaRPr sz="7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7625" marR="476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72575" y="1416400"/>
            <a:ext cx="1319700" cy="13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/>
              <a:t>DATE/TIME ATTRIBUTES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1909075" y="1416400"/>
            <a:ext cx="3016200" cy="13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/>
              <a:t>NUMERICAL ATTRIBUTES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body" idx="1"/>
          </p:nvPr>
        </p:nvSpPr>
        <p:spPr>
          <a:xfrm>
            <a:off x="5231025" y="1417525"/>
            <a:ext cx="3522600" cy="13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275" tIns="9625" rIns="19275" bIns="96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r>
              <a:rPr lang="en"/>
              <a:t>CATEGORICAL ATTRIBUTES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05900" y="857113"/>
            <a:ext cx="8647800" cy="54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covers validated crime reports (felonies, misdemeanors, violations) from 2006–2016 across NYC’s five boroughs and precincts, with both real-time and historical data containing 300K+ records. (Source: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https://data.world/data-society/nyc-crime-data</a:t>
            </a:r>
            <a:r>
              <a:rPr lang="en" sz="1100" b="1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258661" y="47625"/>
            <a:ext cx="66266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24"/>
          </p:nvPr>
        </p:nvSpPr>
        <p:spPr>
          <a:xfrm>
            <a:off x="1260929" y="428625"/>
            <a:ext cx="6622143" cy="2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relevant Papers used as reference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24"/>
          <p:cNvSpPr>
            <a:spLocks noGrp="1"/>
          </p:cNvSpPr>
          <p:nvPr>
            <p:ph type="pic" idx="25"/>
          </p:nvPr>
        </p:nvSpPr>
        <p:spPr>
          <a:xfrm>
            <a:off x="8055429" y="107156"/>
            <a:ext cx="925200" cy="512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8" name="Google Shape;238;p24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p24"/>
          <p:cNvGraphicFramePr/>
          <p:nvPr/>
        </p:nvGraphicFramePr>
        <p:xfrm>
          <a:off x="50850" y="894050"/>
          <a:ext cx="6491125" cy="4227340"/>
        </p:xfrm>
        <a:graphic>
          <a:graphicData uri="http://schemas.openxmlformats.org/drawingml/2006/table">
            <a:tbl>
              <a:tblPr>
                <a:noFill/>
                <a:tableStyleId>{45863686-067D-4F07-A9EF-A94433801AE4}</a:tableStyleId>
              </a:tblPr>
              <a:tblGrid>
                <a:gridCol w="145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Study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Methodology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Key Insights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Relevance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Kumar et al. (2024)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Random Forest, K-Means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Identified spatial-temporal patterns across boroughs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Baseline for borough-specific crime classification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Almuhanna et al. (2021)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XGBoost vs. SVM/RF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XGBoost achieved 52% accuracy for multi-class crime prediction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Highlights model superiority for NYC’s diverse boroughs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Sharma et al. (2023)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PCA + Random Forest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60% accuracy in Boston crime prediction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Supports feature engineering for urban crime models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Zhang et al. (2020)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LSTM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57.6% hotspot accuracy; spatial &gt; temporal patterns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Validates geospatial focus for NYC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Kadar et al. (2018)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Foursquare venue data correlation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Entertainment/food check-ins linked to crime types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Borough-specific predictive features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Olowole (2022)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LSTM + weather variables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RMSE: 88.27 for weather-influenced crime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Temporal modeling with external factors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Safat et al. (2021)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XGBoost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94% accuracy (Chicago) vs. 88% (LA)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Emphasizes need for borough-specific tuning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Kshatri et al. (2021)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Stacked ensemble (SVM meta)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99.5% accuracy for Indian crime data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Suggests ensemble methods for NYC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Mary Shermila (2018)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Neural Networks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96–97% accuracy for perpetrator demographics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Potential for NYC suspect profiling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Gupta et al. (2024)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Hybrid Deep Learning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High accuracy in proactive crime detection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Framework for smart surveillance in NYC</a:t>
                      </a: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10A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/>
          <p:nvPr/>
        </p:nvSpPr>
        <p:spPr>
          <a:xfrm>
            <a:off x="6763175" y="991075"/>
            <a:ext cx="2151900" cy="3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Takeaways: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Model Performance: XGBoost/ensembles outperform for multi-class prediction.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Spatial Focus: Geospatial features (venue data, coordinates) critical for NYC.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Temporal: LSTM/ARIMA effective for time-series crime patterns.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Borough Variability: Models require localized tuning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Ensemble methods such as Random Forest provide best performance along with hybrid models compared to standalone models.</a:t>
            </a:r>
            <a:endParaRPr sz="10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1288143" y="0"/>
            <a:ext cx="7855800" cy="84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228511" y="23813"/>
            <a:ext cx="7837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		Research Questions</a:t>
            </a:r>
            <a:endParaRPr dirty="0"/>
          </a:p>
        </p:txBody>
      </p:sp>
      <p:sp>
        <p:nvSpPr>
          <p:cNvPr id="248" name="Google Shape;248;p25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0" y="4588775"/>
            <a:ext cx="9144000" cy="554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 descr="Free Images : questions, question mark, quiz, confused, mysteriou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300" y="0"/>
            <a:ext cx="929649" cy="84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1365300" y="1249025"/>
            <a:ext cx="6413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Question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How well does the decision tree model generalize to unseen data, and what performance metrics support its reliability in borough classification?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Question 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How do ensemble methods compare to traditional classifiers in terms of accuracy and generalization performance?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Question 3: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How effective is a Random Forest model in predicting categorical geographic attributes (e.g., borough names) based on temporal and categorical features in a large-scale urban crime dataset?</a:t>
            </a:r>
          </a:p>
        </p:txBody>
      </p:sp>
      <p:sp>
        <p:nvSpPr>
          <p:cNvPr id="253" name="Google Shape;253;p25"/>
          <p:cNvSpPr txBox="1"/>
          <p:nvPr/>
        </p:nvSpPr>
        <p:spPr>
          <a:xfrm>
            <a:off x="9110775" y="1727800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288161" y="23813"/>
            <a:ext cx="7837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38" y="935600"/>
            <a:ext cx="2836026" cy="1987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2" name="Google Shape;262;p26"/>
          <p:cNvSpPr/>
          <p:nvPr/>
        </p:nvSpPr>
        <p:spPr>
          <a:xfrm>
            <a:off x="0" y="4820025"/>
            <a:ext cx="9144000" cy="323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75" y="3036850"/>
            <a:ext cx="2882499" cy="1635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26"/>
          <p:cNvSpPr txBox="1"/>
          <p:nvPr/>
        </p:nvSpPr>
        <p:spPr>
          <a:xfrm>
            <a:off x="6807300" y="1102975"/>
            <a:ext cx="21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00">
              <a:solidFill>
                <a:schemeClr val="dk2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3071150" y="1069975"/>
            <a:ext cx="2723100" cy="35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Key Highlights from the charts: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📍 Brooklyn reports the highest crime complaints (~106K), followed by Manhattan and Bronx.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📊 Misdemeanors are the most common offense type across all boroughs.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🔍 Top offenses include Petit Larceny, Harassment, and Assault.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🧩 Theft-related crimes dominate the dataset.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🌆 Staten Island shows significantly lower crime rates compared to other boroughs</a:t>
            </a:r>
            <a:r>
              <a:rPr lang="en" sz="1000" b="1">
                <a:solidFill>
                  <a:schemeClr val="dk2"/>
                </a:solidFill>
              </a:rPr>
              <a:t>.</a:t>
            </a:r>
            <a:br>
              <a:rPr lang="en" sz="1000" b="1">
                <a:solidFill>
                  <a:schemeClr val="dk2"/>
                </a:solidFill>
              </a:rPr>
            </a:br>
            <a:endParaRPr sz="1600" b="1"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925" y="974725"/>
            <a:ext cx="3181349" cy="369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>
            <a:spLocks noGrp="1"/>
          </p:cNvSpPr>
          <p:nvPr>
            <p:ph type="chart" idx="13"/>
          </p:nvPr>
        </p:nvSpPr>
        <p:spPr>
          <a:xfrm>
            <a:off x="3106200" y="974725"/>
            <a:ext cx="2667000" cy="344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ey Highlights:</a:t>
            </a:r>
            <a:endParaRPr sz="1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⏰ Crime activity peaks between 12 PM and 8 PM, especially on Fridays and Saturdays.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🔍</a:t>
            </a: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Lowest crime counts occur during early morning hours across all days.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🗺️ Crime is most concentrated in central and southern Manhattan based on density plots.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📍 High crime clusters also appear in Brooklyn and the Bronx, as shown in the hexbin map.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🧭 Spatial analysis reveals clear urban crime hotspots for targeted safety strategies.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1288161" y="23813"/>
            <a:ext cx="7837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0" y="-25"/>
            <a:ext cx="1228500" cy="7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" y="-41975"/>
            <a:ext cx="10167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4">
            <a:alphaModFix/>
          </a:blip>
          <a:srcRect b="-4613"/>
          <a:stretch/>
        </p:blipFill>
        <p:spPr>
          <a:xfrm>
            <a:off x="105900" y="893313"/>
            <a:ext cx="2963324" cy="3599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075" y="893300"/>
            <a:ext cx="2813101" cy="18762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27"/>
          <p:cNvPicPr preferRelativeResize="0"/>
          <p:nvPr/>
        </p:nvPicPr>
        <p:blipFill rotWithShape="1">
          <a:blip r:embed="rId6">
            <a:alphaModFix/>
          </a:blip>
          <a:srcRect l="12484" t="17934" r="12491" b="21312"/>
          <a:stretch/>
        </p:blipFill>
        <p:spPr>
          <a:xfrm>
            <a:off x="8036900" y="108375"/>
            <a:ext cx="777001" cy="6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6075" y="2816525"/>
            <a:ext cx="2792310" cy="17252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27"/>
          <p:cNvSpPr/>
          <p:nvPr/>
        </p:nvSpPr>
        <p:spPr>
          <a:xfrm>
            <a:off x="0" y="4588775"/>
            <a:ext cx="9144000" cy="554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9FE84B-4E60-1FD5-9364-74BE7762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6" y="2148803"/>
            <a:ext cx="2949349" cy="2420007"/>
          </a:xfrm>
          <a:prstGeom prst="rect">
            <a:avLst/>
          </a:prstGeom>
        </p:spPr>
      </p:pic>
      <p:sp>
        <p:nvSpPr>
          <p:cNvPr id="377" name="Google Shape;377;p32"/>
          <p:cNvSpPr txBox="1">
            <a:spLocks noGrp="1"/>
          </p:cNvSpPr>
          <p:nvPr>
            <p:ph type="body" idx="1"/>
          </p:nvPr>
        </p:nvSpPr>
        <p:spPr>
          <a:xfrm>
            <a:off x="232825" y="845350"/>
            <a:ext cx="184110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/>
              <a:t>Logistic Regression</a:t>
            </a:r>
            <a:endParaRPr sz="1100"/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5"/>
          </p:nvPr>
        </p:nvSpPr>
        <p:spPr>
          <a:xfrm>
            <a:off x="232825" y="1292575"/>
            <a:ext cx="18915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•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 binary or multi-class classification.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probability of class membership using a sigmoid function.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linearly separable classes.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endParaRPr lang="e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Google Shape;379;p32"/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Logistic Regression</a:t>
            </a:r>
            <a:r>
              <a:rPr lang="en" dirty="0"/>
              <a:t>, KNN, Decision Tree, SVM, Random Forest,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0" y="-25"/>
            <a:ext cx="1228500" cy="67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50" y="-113175"/>
            <a:ext cx="893800" cy="8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325" y="282131"/>
            <a:ext cx="1710099" cy="8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6">
            <a:alphaModFix/>
          </a:blip>
          <a:srcRect l="11385" t="7961" r="19739"/>
          <a:stretch/>
        </p:blipFill>
        <p:spPr>
          <a:xfrm>
            <a:off x="2117200" y="1254150"/>
            <a:ext cx="1710101" cy="1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2203701" y="845350"/>
            <a:ext cx="16236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2"/>
          <p:cNvSpPr txBox="1">
            <a:spLocks noGrp="1"/>
          </p:cNvSpPr>
          <p:nvPr>
            <p:ph type="body" idx="5"/>
          </p:nvPr>
        </p:nvSpPr>
        <p:spPr>
          <a:xfrm>
            <a:off x="167350" y="3390227"/>
            <a:ext cx="3594476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292100">
              <a:spcBef>
                <a:spcPts val="0"/>
              </a:spcBef>
              <a:buSzPts val="1000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linear relationship between features and log-odds.</a:t>
            </a:r>
            <a:b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variance, moderate bias—good generalization.</a:t>
            </a:r>
            <a:b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coefficients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/>
          </a:p>
        </p:txBody>
      </p:sp>
      <p:sp>
        <p:nvSpPr>
          <p:cNvPr id="388" name="Google Shape;388;p32"/>
          <p:cNvSpPr txBox="1">
            <a:spLocks noGrp="1"/>
          </p:cNvSpPr>
          <p:nvPr>
            <p:ph type="body" idx="1"/>
          </p:nvPr>
        </p:nvSpPr>
        <p:spPr>
          <a:xfrm>
            <a:off x="167350" y="2955471"/>
            <a:ext cx="3594476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Statistical Insights</a:t>
            </a:r>
            <a:endParaRPr sz="1100" dirty="0"/>
          </a:p>
        </p:txBody>
      </p:sp>
      <p:pic>
        <p:nvPicPr>
          <p:cNvPr id="2" name="Google Shape;278;p27">
            <a:extLst>
              <a:ext uri="{FF2B5EF4-FFF2-40B4-BE49-F238E27FC236}">
                <a16:creationId xmlns:a16="http://schemas.microsoft.com/office/drawing/2014/main" id="{B66201C0-3794-4C89-97DD-C2F60110779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2484" t="17934" r="12491" b="21312"/>
          <a:stretch/>
        </p:blipFill>
        <p:spPr>
          <a:xfrm>
            <a:off x="8082764" y="19437"/>
            <a:ext cx="777001" cy="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8;p32">
            <a:extLst>
              <a:ext uri="{FF2B5EF4-FFF2-40B4-BE49-F238E27FC236}">
                <a16:creationId xmlns:a16="http://schemas.microsoft.com/office/drawing/2014/main" id="{8F7D55D7-CA32-C3A1-A7A0-58F058592E09}"/>
              </a:ext>
            </a:extLst>
          </p:cNvPr>
          <p:cNvSpPr txBox="1">
            <a:spLocks/>
          </p:cNvSpPr>
          <p:nvPr/>
        </p:nvSpPr>
        <p:spPr>
          <a:xfrm>
            <a:off x="4145300" y="845350"/>
            <a:ext cx="4935637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100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9C9F6E-4663-8676-6B4F-A35BFECA0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79346"/>
              </p:ext>
            </p:extLst>
          </p:nvPr>
        </p:nvGraphicFramePr>
        <p:xfrm>
          <a:off x="4145299" y="1294974"/>
          <a:ext cx="4935638" cy="778191"/>
        </p:xfrm>
        <a:graphic>
          <a:graphicData uri="http://schemas.openxmlformats.org/drawingml/2006/table">
            <a:tbl>
              <a:tblPr firstRow="1" bandRow="1">
                <a:tableStyleId>{67568016-1637-410B-8094-454713E9C339}</a:tableStyleId>
              </a:tblPr>
              <a:tblGrid>
                <a:gridCol w="2467819">
                  <a:extLst>
                    <a:ext uri="{9D8B030D-6E8A-4147-A177-3AD203B41FA5}">
                      <a16:colId xmlns:a16="http://schemas.microsoft.com/office/drawing/2014/main" val="1664610972"/>
                    </a:ext>
                  </a:extLst>
                </a:gridCol>
                <a:gridCol w="2467819">
                  <a:extLst>
                    <a:ext uri="{9D8B030D-6E8A-4147-A177-3AD203B41FA5}">
                      <a16:colId xmlns:a16="http://schemas.microsoft.com/office/drawing/2014/main" val="158577558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21404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876969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4570"/>
                  </a:ext>
                </a:extLst>
              </a:tr>
            </a:tbl>
          </a:graphicData>
        </a:graphic>
      </p:graphicFrame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BB23493E-8C7E-6711-797C-E2F0F1B845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5656" y="2235399"/>
            <a:ext cx="348544" cy="348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4ACCE-D29A-17E1-8603-8F56A9B72A79}"/>
              </a:ext>
            </a:extLst>
          </p:cNvPr>
          <p:cNvSpPr txBox="1"/>
          <p:nvPr/>
        </p:nvSpPr>
        <p:spPr>
          <a:xfrm>
            <a:off x="6642143" y="2646154"/>
            <a:ext cx="2455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Model Performance: TPR increases steadily (0.2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1) across all boroughs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overfitting: Smooth TPR,  progression i.e. consistency across boroughs, diverse data coverage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Fair performance across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Effective sensitivity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Generalizable to new data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AED33-36C4-C90D-C137-DA74677F711B}"/>
              </a:ext>
            </a:extLst>
          </p:cNvPr>
          <p:cNvSpPr txBox="1"/>
          <p:nvPr/>
        </p:nvSpPr>
        <p:spPr>
          <a:xfrm>
            <a:off x="167350" y="2670825"/>
            <a:ext cx="359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Maximize likelihood (MLE) of predicting correct class.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1C187971-BAB8-EBBF-052B-1AD993B5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73DD66E1-660B-F2BD-5B25-CD49D63BD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2825" y="845350"/>
            <a:ext cx="184110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Support Vector Machine</a:t>
            </a:r>
            <a:endParaRPr sz="1100" dirty="0"/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EFEE5BF5-A31E-C96B-8CAE-6A0EDEA1B2BE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825" y="1292575"/>
            <a:ext cx="18915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Maximizes the margin between classes using hyperplanes.</a:t>
            </a:r>
          </a:p>
          <a:p>
            <a:pPr lvl="0"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for high-dimensional datasets.</a:t>
            </a:r>
          </a:p>
          <a:p>
            <a:pPr lvl="0"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trick allows non-linear decision boundaries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653B9FCA-5F44-DABD-0064-094BF9A06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857" y="59531"/>
            <a:ext cx="6640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E64F6A3E-E507-ED39-CD96-5BB1722D73D8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1251857" y="392906"/>
            <a:ext cx="6640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75" tIns="9625" rIns="19275" bIns="9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Regression, KNN, Decision Tree,</a:t>
            </a:r>
            <a:r>
              <a:rPr lang="en" b="1" dirty="0"/>
              <a:t> SVM</a:t>
            </a:r>
            <a:r>
              <a:rPr lang="en" dirty="0"/>
              <a:t>, Random Forest,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A5ACEEDE-17E4-5C87-6132-4A8BE8CE7DF4}"/>
              </a:ext>
            </a:extLst>
          </p:cNvPr>
          <p:cNvSpPr/>
          <p:nvPr/>
        </p:nvSpPr>
        <p:spPr>
          <a:xfrm>
            <a:off x="0" y="-25"/>
            <a:ext cx="1228500" cy="67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>
            <a:extLst>
              <a:ext uri="{FF2B5EF4-FFF2-40B4-BE49-F238E27FC236}">
                <a16:creationId xmlns:a16="http://schemas.microsoft.com/office/drawing/2014/main" id="{E65E1966-1FD1-91F6-AFCB-3BD432925D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-113175"/>
            <a:ext cx="893800" cy="8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>
            <a:extLst>
              <a:ext uri="{FF2B5EF4-FFF2-40B4-BE49-F238E27FC236}">
                <a16:creationId xmlns:a16="http://schemas.microsoft.com/office/drawing/2014/main" id="{180EB66D-01D9-306B-81DA-09EF41E92E5D}"/>
              </a:ext>
            </a:extLst>
          </p:cNvPr>
          <p:cNvSpPr txBox="1"/>
          <p:nvPr/>
        </p:nvSpPr>
        <p:spPr>
          <a:xfrm>
            <a:off x="2203701" y="845350"/>
            <a:ext cx="16236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4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2">
            <a:extLst>
              <a:ext uri="{FF2B5EF4-FFF2-40B4-BE49-F238E27FC236}">
                <a16:creationId xmlns:a16="http://schemas.microsoft.com/office/drawing/2014/main" id="{152CCD8E-3255-60AF-FFA6-D19066976110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99095" y="3538310"/>
            <a:ext cx="3594476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bias, high variance model.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effective with tuning (kernel, C, gamma).</a:t>
            </a:r>
          </a:p>
          <a:p>
            <a:pPr indent="-292100">
              <a:spcBef>
                <a:spcPts val="0"/>
              </a:spcBef>
              <a:buSzPts val="1000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92100">
              <a:spcBef>
                <a:spcPts val="0"/>
              </a:spcBef>
              <a:buSzPts val="1000"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scaling..</a:t>
            </a:r>
            <a:endParaRPr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60350" algn="l" rtl="0">
              <a:spcBef>
                <a:spcPts val="0"/>
              </a:spcBef>
              <a:spcAft>
                <a:spcPts val="0"/>
              </a:spcAft>
              <a:buSzPts val="500"/>
              <a:buChar char="•"/>
            </a:pPr>
            <a:endParaRPr dirty="0"/>
          </a:p>
        </p:txBody>
      </p:sp>
      <p:sp>
        <p:nvSpPr>
          <p:cNvPr id="388" name="Google Shape;388;p32">
            <a:extLst>
              <a:ext uri="{FF2B5EF4-FFF2-40B4-BE49-F238E27FC236}">
                <a16:creationId xmlns:a16="http://schemas.microsoft.com/office/drawing/2014/main" id="{1D0C3F7E-9F1F-CCDD-0D1A-14EEC7B66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23" y="3104585"/>
            <a:ext cx="3039830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dirty="0"/>
              <a:t>Statistical Insights</a:t>
            </a:r>
            <a:endParaRPr sz="1100" dirty="0"/>
          </a:p>
        </p:txBody>
      </p:sp>
      <p:pic>
        <p:nvPicPr>
          <p:cNvPr id="2" name="Google Shape;278;p27">
            <a:extLst>
              <a:ext uri="{FF2B5EF4-FFF2-40B4-BE49-F238E27FC236}">
                <a16:creationId xmlns:a16="http://schemas.microsoft.com/office/drawing/2014/main" id="{98CA3735-3B63-85DC-D5FA-4D7F7CE00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484" t="17934" r="12491" b="21312"/>
          <a:stretch/>
        </p:blipFill>
        <p:spPr>
          <a:xfrm>
            <a:off x="8082764" y="19437"/>
            <a:ext cx="777001" cy="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8;p32">
            <a:extLst>
              <a:ext uri="{FF2B5EF4-FFF2-40B4-BE49-F238E27FC236}">
                <a16:creationId xmlns:a16="http://schemas.microsoft.com/office/drawing/2014/main" id="{BEF31013-F86B-FBC3-3C72-867712057F5E}"/>
              </a:ext>
            </a:extLst>
          </p:cNvPr>
          <p:cNvSpPr txBox="1">
            <a:spLocks/>
          </p:cNvSpPr>
          <p:nvPr/>
        </p:nvSpPr>
        <p:spPr>
          <a:xfrm>
            <a:off x="4145300" y="845350"/>
            <a:ext cx="4935637" cy="36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9275" tIns="9625" rIns="19275" bIns="96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lvetica Neue"/>
              <a:buNone/>
              <a:defRPr sz="19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100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60928E-55F4-E796-3513-E9998B57C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290793"/>
              </p:ext>
            </p:extLst>
          </p:nvPr>
        </p:nvGraphicFramePr>
        <p:xfrm>
          <a:off x="4145299" y="1294974"/>
          <a:ext cx="4935638" cy="778191"/>
        </p:xfrm>
        <a:graphic>
          <a:graphicData uri="http://schemas.openxmlformats.org/drawingml/2006/table">
            <a:tbl>
              <a:tblPr firstRow="1" bandRow="1">
                <a:tableStyleId>{67568016-1637-410B-8094-454713E9C339}</a:tableStyleId>
              </a:tblPr>
              <a:tblGrid>
                <a:gridCol w="2467819">
                  <a:extLst>
                    <a:ext uri="{9D8B030D-6E8A-4147-A177-3AD203B41FA5}">
                      <a16:colId xmlns:a16="http://schemas.microsoft.com/office/drawing/2014/main" val="1664610972"/>
                    </a:ext>
                  </a:extLst>
                </a:gridCol>
                <a:gridCol w="2467819">
                  <a:extLst>
                    <a:ext uri="{9D8B030D-6E8A-4147-A177-3AD203B41FA5}">
                      <a16:colId xmlns:a16="http://schemas.microsoft.com/office/drawing/2014/main" val="158577558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70.46%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21404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4570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95102"/>
                  </a:ext>
                </a:extLst>
              </a:tr>
            </a:tbl>
          </a:graphicData>
        </a:graphic>
      </p:graphicFrame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45416FA3-23E7-9862-EB4C-3CCC6E355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5656" y="2235399"/>
            <a:ext cx="348544" cy="348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A3764-1626-C27C-D009-5138DFDD4582}"/>
              </a:ext>
            </a:extLst>
          </p:cNvPr>
          <p:cNvSpPr txBox="1"/>
          <p:nvPr/>
        </p:nvSpPr>
        <p:spPr>
          <a:xfrm>
            <a:off x="6642143" y="2646154"/>
            <a:ext cx="2455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Underwhelming accuracy suggests the model may not be optimal for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Potentially underfitting, possibly due to noise, overlap in classes, or unsuitable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Computationally expensive with marginal returns—may not scale well for large crime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Non-ideal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Fair classification ability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7D843-EC92-3529-277F-9CFF62B59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23" y="2655650"/>
            <a:ext cx="2662029" cy="397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B6CF9-0666-E8DB-C804-BC7DCBA391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263"/>
          <a:stretch/>
        </p:blipFill>
        <p:spPr>
          <a:xfrm>
            <a:off x="2174244" y="1257217"/>
            <a:ext cx="1502607" cy="1391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CEF0E-CF08-57AC-8A10-568F7FC74AE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059" t="10154" r="7679" b="4129"/>
          <a:stretch/>
        </p:blipFill>
        <p:spPr>
          <a:xfrm>
            <a:off x="3313072" y="2571750"/>
            <a:ext cx="3333414" cy="22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421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BM Master Red">
  <a:themeElements>
    <a:clrScheme name="SBM color palette">
      <a:dk1>
        <a:srgbClr val="141313"/>
      </a:dk1>
      <a:lt1>
        <a:srgbClr val="FFFFFF"/>
      </a:lt1>
      <a:dk2>
        <a:srgbClr val="910A29"/>
      </a:dk2>
      <a:lt2>
        <a:srgbClr val="0085A0"/>
      </a:lt2>
      <a:accent1>
        <a:srgbClr val="0085A0"/>
      </a:accent1>
      <a:accent2>
        <a:srgbClr val="5D5F5E"/>
      </a:accent2>
      <a:accent3>
        <a:srgbClr val="9E968A"/>
      </a:accent3>
      <a:accent4>
        <a:srgbClr val="75B5C2"/>
      </a:accent4>
      <a:accent5>
        <a:srgbClr val="B3D5DB"/>
      </a:accent5>
      <a:accent6>
        <a:srgbClr val="910A29"/>
      </a:accent6>
      <a:hlink>
        <a:srgbClr val="141313"/>
      </a:hlink>
      <a:folHlink>
        <a:srgbClr val="3132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BM_Master White">
  <a:themeElements>
    <a:clrScheme name="SBM color palette">
      <a:dk1>
        <a:srgbClr val="141313"/>
      </a:dk1>
      <a:lt1>
        <a:srgbClr val="FFFFFF"/>
      </a:lt1>
      <a:dk2>
        <a:srgbClr val="910A29"/>
      </a:dk2>
      <a:lt2>
        <a:srgbClr val="0085A0"/>
      </a:lt2>
      <a:accent1>
        <a:srgbClr val="0085A0"/>
      </a:accent1>
      <a:accent2>
        <a:srgbClr val="5D5F5E"/>
      </a:accent2>
      <a:accent3>
        <a:srgbClr val="9E968A"/>
      </a:accent3>
      <a:accent4>
        <a:srgbClr val="75B5C2"/>
      </a:accent4>
      <a:accent5>
        <a:srgbClr val="B3D5DB"/>
      </a:accent5>
      <a:accent6>
        <a:srgbClr val="910A29"/>
      </a:accent6>
      <a:hlink>
        <a:srgbClr val="141313"/>
      </a:hlink>
      <a:folHlink>
        <a:srgbClr val="3132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Microsoft Office PowerPoint</Application>
  <PresentationFormat>On-screen Show (16:9)</PresentationFormat>
  <Paragraphs>293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Lobster</vt:lpstr>
      <vt:lpstr>Helvetica Neue</vt:lpstr>
      <vt:lpstr>Arial</vt:lpstr>
      <vt:lpstr>Times New Roman</vt:lpstr>
      <vt:lpstr>Calibri</vt:lpstr>
      <vt:lpstr>Simple Light</vt:lpstr>
      <vt:lpstr>SBM Master Red</vt:lpstr>
      <vt:lpstr>SBM_Master White</vt:lpstr>
      <vt:lpstr>AMS 597: STATISTICAL COMPUTING PROJECT </vt:lpstr>
      <vt:lpstr>                                        INTRODUCTION</vt:lpstr>
      <vt:lpstr>DATASET DESCRIPTION</vt:lpstr>
      <vt:lpstr>Background</vt:lpstr>
      <vt:lpstr>   Research Questions</vt:lpstr>
      <vt:lpstr>EXPLORATORY DATA ANALYSIS</vt:lpstr>
      <vt:lpstr> EXPLORATORY DATA ANALYSIS </vt:lpstr>
      <vt:lpstr>Model Training &amp; Results</vt:lpstr>
      <vt:lpstr>Model Training &amp; Results</vt:lpstr>
      <vt:lpstr>Model Training &amp; Results</vt:lpstr>
      <vt:lpstr>Model Training &amp; Results</vt:lpstr>
      <vt:lpstr>Model Training &amp; Results</vt:lpstr>
      <vt:lpstr>AMS 597: STATISTICAL COMPUTING PROJECT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Varshaa Sai Sripriya Saisheshadhri</dc:creator>
  <cp:lastModifiedBy>Varshaa Sai Sripriya Saisheshadhri</cp:lastModifiedBy>
  <cp:revision>2</cp:revision>
  <dcterms:modified xsi:type="dcterms:W3CDTF">2025-04-16T21:07:37Z</dcterms:modified>
</cp:coreProperties>
</file>